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Proxima Nova"/>
      <p:regular r:id="rId21"/>
      <p:bold r:id="rId22"/>
      <p:italic r:id="rId23"/>
      <p:boldItalic r:id="rId24"/>
    </p:embeddedFont>
    <p:embeddedFont>
      <p:font typeface="Proxima Nova Extrabold"/>
      <p:bold r:id="rId25"/>
    </p:embeddedFont>
    <p:embeddedFont>
      <p:font typeface="Proxima Nova Semibold"/>
      <p:regular r:id="rId26"/>
      <p:bold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956696-7940-45C5-ADF2-1976CF2D754B}">
  <a:tblStyle styleId="{D4956696-7940-45C5-ADF2-1976CF2D75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roximaNovaSemibold-regular.fntdata"/><Relationship Id="rId25" Type="http://schemas.openxmlformats.org/officeDocument/2006/relationships/font" Target="fonts/ProximaNovaExtrabold-bold.fntdata"/><Relationship Id="rId28" Type="http://schemas.openxmlformats.org/officeDocument/2006/relationships/font" Target="fonts/ProximaNovaSemibold-boldItalic.fntdata"/><Relationship Id="rId27" Type="http://schemas.openxmlformats.org/officeDocument/2006/relationships/font" Target="fonts/ProximaNovaSemibo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CAPA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188fc674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b188fc674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188fc674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b188fc674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188fc674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188fc674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4266b250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24266b250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4266b250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24266b250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4266b250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24266b250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4266b250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24266b250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188fc674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188fc674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188fc674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188fc674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1326b537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1326b537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PADRÃO CORPO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188fc674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188fc674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188fc674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188fc674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188fc674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188fc674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PADRÃO CORPO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hyperlink" Target="https://www.instagram.com/cinufpe/#" TargetMode="External"/><Relationship Id="rId11" Type="http://schemas.openxmlformats.org/officeDocument/2006/relationships/image" Target="../media/image5.png"/><Relationship Id="rId10" Type="http://schemas.openxmlformats.org/officeDocument/2006/relationships/hyperlink" Target="https://www.instagram.com/cinufpe/#" TargetMode="External"/><Relationship Id="rId12" Type="http://schemas.openxmlformats.org/officeDocument/2006/relationships/image" Target="../media/image10.png"/><Relationship Id="rId9" Type="http://schemas.openxmlformats.org/officeDocument/2006/relationships/image" Target="../media/image2.png"/><Relationship Id="rId5" Type="http://schemas.openxmlformats.org/officeDocument/2006/relationships/hyperlink" Target="https://www.instagram.com/cinufpe/#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HMB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013" y="1285738"/>
            <a:ext cx="7439974" cy="257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Análise Estatística e Significância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p22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/>
        </p:nvSpPr>
        <p:spPr>
          <a:xfrm>
            <a:off x="4603625" y="977925"/>
            <a:ext cx="41610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Random Forest vs KNN/MLP: 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diferença de 4% na acurácia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Valor-</a:t>
            </a: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</a:t>
            </a: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&lt; 0,001 (significativo)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KNN vs MLP: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diferença não significativa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(p = 0,85)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Conclusão: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Random Forest foi estatisticamente superior nos testes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Trade-offs e Impacto Operacional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" name="Google Shape;124;p23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/>
        </p:nvSpPr>
        <p:spPr>
          <a:xfrm>
            <a:off x="4603625" y="977925"/>
            <a:ext cx="41610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Segurança: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Recall de 97% para "negado"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→ bom controle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Conveniência: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Precisão de 96% para "aprovado"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→ menos falsos positivos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Equilíbrio ideal para ambiente corporativo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Conclusões e Insights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/>
        </p:nvSpPr>
        <p:spPr>
          <a:xfrm>
            <a:off x="4603625" y="977925"/>
            <a:ext cx="41610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Feature engineering funcionou: 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taxas históricas + frequência foram efetivas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Random Forest foi o melhor modelo: 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94% de acurácia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robusto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interpretável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Limitações: 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perda de dados no undersampling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sem validação temporal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Próximos passos: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validação temporal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testes com oversampling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explicação de decisões (XAI)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/>
          <p:nvPr/>
        </p:nvSpPr>
        <p:spPr>
          <a:xfrm>
            <a:off x="3722388" y="32075"/>
            <a:ext cx="5421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/>
          <p:nvPr/>
        </p:nvSpPr>
        <p:spPr>
          <a:xfrm>
            <a:off x="0" y="0"/>
            <a:ext cx="37224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249300" y="2187750"/>
            <a:ext cx="3223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Muito</a:t>
            </a:r>
            <a:br>
              <a:rPr lang="pt-BR" sz="3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pt-BR" sz="3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obrigado!</a:t>
            </a:r>
            <a:endParaRPr sz="36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674" y="1167750"/>
            <a:ext cx="959050" cy="95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/>
          <p:nvPr/>
        </p:nvSpPr>
        <p:spPr>
          <a:xfrm>
            <a:off x="4364676" y="3390441"/>
            <a:ext cx="21126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95959"/>
                </a:solidFill>
              </a:rPr>
              <a:t>@</a:t>
            </a:r>
            <a:r>
              <a:rPr lang="pt-BR" sz="1700">
                <a:solidFill>
                  <a:srgbClr val="595959"/>
                </a:solidFill>
                <a:highlight>
                  <a:srgbClr val="FFFFFF"/>
                </a:highlight>
              </a:rPr>
              <a:t>cinufpe</a:t>
            </a:r>
            <a:endParaRPr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highlight>
                <a:srgbClr val="FFFFFF"/>
              </a:highlight>
              <a:uFill>
                <a:noFill/>
              </a:uFill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4346376" y="3755853"/>
            <a:ext cx="34311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95959"/>
                </a:solidFill>
              </a:rPr>
              <a:t>Centro de Informática UFPE</a:t>
            </a:r>
            <a:endParaRPr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highlight>
                <a:srgbClr val="FFFFFF"/>
              </a:highlight>
              <a:uFill>
                <a:noFill/>
              </a:uFill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4364676" y="4121208"/>
            <a:ext cx="33945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95959"/>
                </a:solidFill>
              </a:rPr>
              <a:t>Centro de Informática UFPE</a:t>
            </a:r>
            <a:endParaRPr sz="1700">
              <a:solidFill>
                <a:srgbClr val="595959"/>
              </a:solidFill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82069" y="3741448"/>
            <a:ext cx="282607" cy="272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3449" y="3378325"/>
            <a:ext cx="291219" cy="279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82069" y="4091766"/>
            <a:ext cx="282607" cy="272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82069" y="4442083"/>
            <a:ext cx="282607" cy="27219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 txBox="1"/>
          <p:nvPr/>
        </p:nvSpPr>
        <p:spPr>
          <a:xfrm>
            <a:off x="4364676" y="4442087"/>
            <a:ext cx="21126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95959"/>
                </a:solidFill>
              </a:rPr>
              <a:t>@</a:t>
            </a:r>
            <a:r>
              <a:rPr lang="pt-BR" sz="1700">
                <a:solidFill>
                  <a:srgbClr val="595959"/>
                </a:solidFill>
                <a:highlight>
                  <a:srgbClr val="FFFFFF"/>
                </a:highlight>
              </a:rPr>
              <a:t>CInUFPE</a:t>
            </a:r>
            <a:endParaRPr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highlight>
                <a:srgbClr val="FFFFFF"/>
              </a:highlight>
              <a:uFill>
                <a:noFill/>
              </a:uFill>
              <a:hlinkClick r:id="rId10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986812" y="2913825"/>
            <a:ext cx="464501" cy="464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4364676" y="3039420"/>
            <a:ext cx="33945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595959"/>
                </a:solidFill>
              </a:rPr>
              <a:t>https://portal.cin.ufpe.br/</a:t>
            </a:r>
            <a:endParaRPr sz="1700">
              <a:solidFill>
                <a:srgbClr val="595959"/>
              </a:solidFill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148307" y="123825"/>
            <a:ext cx="2757443" cy="279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/>
        </p:nvSpPr>
        <p:spPr>
          <a:xfrm>
            <a:off x="865275" y="53762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888888"/>
              </a:solidFill>
            </a:endParaRPr>
          </a:p>
        </p:txBody>
      </p:sp>
      <p:pic>
        <p:nvPicPr>
          <p:cNvPr id="158" name="Google Shape;158;p26" title="HC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263" y="1201124"/>
            <a:ext cx="7929477" cy="27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-13425" y="0"/>
            <a:ext cx="9144000" cy="5143500"/>
          </a:xfrm>
          <a:prstGeom prst="rect">
            <a:avLst/>
          </a:prstGeom>
          <a:solidFill>
            <a:srgbClr val="DB1E2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311700" y="181750"/>
            <a:ext cx="8520600" cy="47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Predição de Aprovação de Acesso a Recursos</a:t>
            </a:r>
            <a:endParaRPr sz="5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Aprendizado de Máquina e Ciência de Dados</a:t>
            </a:r>
            <a:endParaRPr b="1" i="1" sz="2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Gabriel Braz (gbcs)</a:t>
            </a:r>
            <a:endParaRPr b="1" sz="5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Problema e Relevância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4603625" y="977925"/>
            <a:ext cx="41610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Problema</a:t>
            </a: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: Classificar solicitações de acesso como "aprovado" ou "negado"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Dados</a:t>
            </a: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32.769 solicitações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9 variáveis categóricas de alta cardinalidade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Relevância</a:t>
            </a: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: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Segurança: reduzir acessos não autorizados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Eficiência:D automatizar decisões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Conformidade: rastreabilidade para auditorias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Desafios dos Dados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6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/>
        </p:nvSpPr>
        <p:spPr>
          <a:xfrm>
            <a:off x="4603625" y="977925"/>
            <a:ext cx="41610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Alta cardinalidade: 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RESOURCE com 7.518 valores únicos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Desbalanceamento: 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94,5% aprovados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5,5% negados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Variáveis categóricas: 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todas são IDs numéricos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Sem valores faltantes ou duplicatas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A Solução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7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/>
        </p:nvSpPr>
        <p:spPr>
          <a:xfrm>
            <a:off x="4603625" y="977925"/>
            <a:ext cx="41610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Transformação proposta: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Taxa histórica de aceite por valor categórico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Frequência total de cada valor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Resultado: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9 variáveis categóricas 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→ </a:t>
            </a: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18 features numéricas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Benefícios: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captura de contexto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redução dimensional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sem explosão de dimensionalidade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29050"/>
            <a:ext cx="6182700" cy="514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 title="linea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3711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/>
          <p:nvPr/>
        </p:nvSpPr>
        <p:spPr>
          <a:xfrm flipH="1" rot="-5400000">
            <a:off x="4523838" y="526213"/>
            <a:ext cx="5149250" cy="4091075"/>
          </a:xfrm>
          <a:prstGeom prst="flowChartManualInpu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5876150" y="881250"/>
            <a:ext cx="2943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Matriz de Correlação Linear</a:t>
            </a:r>
            <a:endParaRPr b="1" sz="3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Pré-processamento Aplicado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9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/>
        </p:nvSpPr>
        <p:spPr>
          <a:xfrm>
            <a:off x="4603625" y="977925"/>
            <a:ext cx="4161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Normalização Min-Max</a:t>
            </a: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(todas as features entre 0 e 1)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Balanceamento com Random UnderSampling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Antes: 31.000 vs 1.897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Depois: 1.897 vs 1.897 (balanceado)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b="1" lang="pt-BR" sz="1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Divisão estratificada:</a:t>
            </a:r>
            <a:endParaRPr b="1" sz="1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80% treino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b="1" lang="pt-BR"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20% teste</a:t>
            </a:r>
            <a:endParaRPr b="1" sz="1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/>
        </p:nvSpPr>
        <p:spPr>
          <a:xfrm>
            <a:off x="510475" y="1418475"/>
            <a:ext cx="3574800" cy="30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AF0421"/>
                </a:solidFill>
                <a:latin typeface="Proxima Nova"/>
                <a:ea typeface="Proxima Nova"/>
                <a:cs typeface="Proxima Nova"/>
                <a:sym typeface="Proxima Nova"/>
              </a:rPr>
              <a:t>Modelos Testados</a:t>
            </a:r>
            <a:endParaRPr b="1" sz="3600">
              <a:solidFill>
                <a:srgbClr val="AF042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20"/>
          <p:cNvSpPr/>
          <p:nvPr/>
        </p:nvSpPr>
        <p:spPr>
          <a:xfrm>
            <a:off x="4126750" y="7475"/>
            <a:ext cx="50172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/>
        </p:nvSpPr>
        <p:spPr>
          <a:xfrm>
            <a:off x="4603625" y="977925"/>
            <a:ext cx="4161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KNN 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Simples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baseado em vizinhança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Random Forest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Ensemble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robusto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com importância de features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 Semibold"/>
              <a:buChar char="●"/>
            </a:pPr>
            <a:r>
              <a:rPr lang="pt-BR" sz="17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MLP</a:t>
            </a:r>
            <a:endParaRPr sz="17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Rede neural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Proxima Nova Semibold"/>
              <a:buChar char="○"/>
            </a:pPr>
            <a:r>
              <a:rPr lang="pt-BR" sz="15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captura não-linearidades</a:t>
            </a:r>
            <a:endParaRPr sz="15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/>
          <p:nvPr/>
        </p:nvSpPr>
        <p:spPr>
          <a:xfrm>
            <a:off x="0" y="29050"/>
            <a:ext cx="6182700" cy="514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/>
          <p:nvPr/>
        </p:nvSpPr>
        <p:spPr>
          <a:xfrm flipH="1" rot="-5400000">
            <a:off x="4523838" y="526213"/>
            <a:ext cx="5149250" cy="4091075"/>
          </a:xfrm>
          <a:prstGeom prst="flowChartManualInput">
            <a:avLst/>
          </a:prstGeom>
          <a:solidFill>
            <a:srgbClr val="DB1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/>
        </p:nvSpPr>
        <p:spPr>
          <a:xfrm>
            <a:off x="5876150" y="881250"/>
            <a:ext cx="2943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Resultados Comparativos</a:t>
            </a:r>
            <a:endParaRPr b="1" sz="3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111" name="Google Shape;111;p21"/>
          <p:cNvGraphicFramePr/>
          <p:nvPr/>
        </p:nvGraphicFramePr>
        <p:xfrm>
          <a:off x="0" y="8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{D4956696-7940-45C5-ADF2-1976CF2D754B}</a:tableStyleId>
              </a:tblPr>
              <a:tblGrid>
                <a:gridCol w="1010575"/>
                <a:gridCol w="1010575"/>
                <a:gridCol w="1010575"/>
                <a:gridCol w="1010575"/>
                <a:gridCol w="1010575"/>
              </a:tblGrid>
              <a:tr h="699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Modelo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Acurácia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Precisão (0 - 1)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Recall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(0 - 1)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F1-Score (0 - 1)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</a:tr>
              <a:tr h="672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KNN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90% - 89%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89% - 90%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90% - 90%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672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Random Forest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94%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91% - 96%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97% - 91%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94% - 93%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672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dk2"/>
                          </a:solidFill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MLP</a:t>
                      </a:r>
                      <a:endParaRPr>
                        <a:solidFill>
                          <a:schemeClr val="dk2"/>
                        </a:solidFill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89% - 90%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91% - 89%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90% - 90%</a:t>
                      </a:r>
                      <a:endParaRPr sz="13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